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1pPr>
    <a:lvl2pPr indent="228600"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2pPr>
    <a:lvl3pPr indent="457200"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3pPr>
    <a:lvl4pPr indent="685800"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4pPr>
    <a:lvl5pPr indent="914400"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5pPr>
    <a:lvl6pPr indent="1143000"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6pPr>
    <a:lvl7pPr indent="1371600"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7pPr>
    <a:lvl8pPr indent="1600200"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8pPr>
    <a:lvl9pPr indent="1828800" defTabSz="457200" latinLnBrk="0">
      <a:lnSpc>
        <a:spcPct val="117999"/>
      </a:lnSpc>
      <a:defRPr b="1" sz="2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內文層級一…"/>
          <p:cNvSpPr txBox="1"/>
          <p:nvPr>
            <p:ph type="body" sz="quarter" idx="1"/>
          </p:nvPr>
        </p:nvSpPr>
        <p:spPr>
          <a:xfrm>
            <a:off x="1270000" y="6362700"/>
            <a:ext cx="10464800" cy="4719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777875" indent="-333375" algn="ctr">
              <a:spcBef>
                <a:spcPts val="0"/>
              </a:spcBef>
              <a:defRPr sz="2400"/>
            </a:lvl2pPr>
            <a:lvl3pPr marL="1222375" indent="-333375" algn="ctr">
              <a:spcBef>
                <a:spcPts val="0"/>
              </a:spcBef>
              <a:defRPr sz="2400"/>
            </a:lvl3pPr>
            <a:lvl4pPr marL="1666875" indent="-333375" algn="ctr">
              <a:spcBef>
                <a:spcPts val="0"/>
              </a:spcBef>
              <a:defRPr sz="2400"/>
            </a:lvl4pPr>
            <a:lvl5pPr marL="2111375" indent="-333375" algn="ctr">
              <a:spcBef>
                <a:spcPts val="0"/>
              </a:spcBef>
              <a:defRPr sz="2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「在此輸入名言語錄。」"/>
          <p:cNvSpPr txBox="1"/>
          <p:nvPr>
            <p:ph type="body" sz="quarter" idx="21"/>
          </p:nvPr>
        </p:nvSpPr>
        <p:spPr>
          <a:xfrm>
            <a:off x="1270000" y="4259093"/>
            <a:ext cx="10464800" cy="62581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/>
            </a:pP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上白下粉">
    <p:bg>
      <p:bgPr>
        <a:solidFill>
          <a:srgbClr val="FF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"/>
          <p:cNvSpPr/>
          <p:nvPr/>
        </p:nvSpPr>
        <p:spPr>
          <a:xfrm>
            <a:off x="-430048" y="-602575"/>
            <a:ext cx="13777849" cy="37838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全粉">
    <p:bg>
      <p:bgPr>
        <a:solidFill>
          <a:srgbClr val="FF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322" cy="32355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53" y="9296400"/>
            <a:ext cx="340322" cy="32355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3" Type="http://schemas.openxmlformats.org/officeDocument/2006/relationships/hyperlink" Target="https://itunes.apple.com/us/app/ragic/id975113762?mt=8&amp;uo=6&amp;at=&amp;ct=" TargetMode="External"/><Relationship Id="rId4" Type="http://schemas.openxmlformats.org/officeDocument/2006/relationships/image" Target="../media/image27.png"/><Relationship Id="rId5" Type="http://schemas.openxmlformats.org/officeDocument/2006/relationships/hyperlink" Target="https://play.google.com/store/apps/details?id=com.ragic.ragicclouddb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Relationship Id="rId3" Type="http://schemas.openxmlformats.org/officeDocument/2006/relationships/image" Target="../media/image4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5400" y="3462743"/>
            <a:ext cx="5334000" cy="2852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0" name="Over  40%  of planned IT projects end up failing or unused"/>
          <p:cNvSpPr txBox="1"/>
          <p:nvPr/>
        </p:nvSpPr>
        <p:spPr>
          <a:xfrm>
            <a:off x="1065445" y="2158986"/>
            <a:ext cx="10786864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Over  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40%</a:t>
            </a:r>
            <a:r>
              <a:t>  of planned IT projects end up failing or unused</a:t>
            </a:r>
          </a:p>
        </p:txBody>
      </p:sp>
      <p:sp>
        <p:nvSpPr>
          <p:cNvPr id="171" name="Failures"/>
          <p:cNvSpPr txBox="1"/>
          <p:nvPr/>
        </p:nvSpPr>
        <p:spPr>
          <a:xfrm>
            <a:off x="4920763" y="1092550"/>
            <a:ext cx="307622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Failures</a:t>
            </a:r>
          </a:p>
        </p:txBody>
      </p:sp>
      <p:pic>
        <p:nvPicPr>
          <p:cNvPr id="17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9995" y="4561611"/>
            <a:ext cx="3344811" cy="4229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圓形"/>
          <p:cNvSpPr/>
          <p:nvPr/>
        </p:nvSpPr>
        <p:spPr>
          <a:xfrm>
            <a:off x="7617624" y="7741608"/>
            <a:ext cx="987011" cy="987011"/>
          </a:xfrm>
          <a:prstGeom prst="ellipse">
            <a:avLst/>
          </a:prstGeom>
          <a:solidFill>
            <a:srgbClr val="E9B47A">
              <a:alpha val="451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5" name="圓形"/>
          <p:cNvSpPr/>
          <p:nvPr/>
        </p:nvSpPr>
        <p:spPr>
          <a:xfrm>
            <a:off x="3411959" y="4257838"/>
            <a:ext cx="4863443" cy="4863441"/>
          </a:xfrm>
          <a:prstGeom prst="ellipse">
            <a:avLst/>
          </a:prstGeom>
          <a:solidFill>
            <a:srgbClr val="73A0EC">
              <a:alpha val="451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6" name="Software Package"/>
          <p:cNvSpPr txBox="1"/>
          <p:nvPr/>
        </p:nvSpPr>
        <p:spPr>
          <a:xfrm>
            <a:off x="4155931" y="6429090"/>
            <a:ext cx="3375497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4B4B4B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Software Package</a:t>
            </a:r>
          </a:p>
        </p:txBody>
      </p:sp>
      <p:sp>
        <p:nvSpPr>
          <p:cNvPr id="177" name="Your Actual…"/>
          <p:cNvSpPr txBox="1"/>
          <p:nvPr/>
        </p:nvSpPr>
        <p:spPr>
          <a:xfrm>
            <a:off x="9469856" y="8017421"/>
            <a:ext cx="2486064" cy="9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3000">
                <a:solidFill>
                  <a:srgbClr val="4B4B4B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Your Actual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l">
              <a:defRPr b="0" sz="3000">
                <a:solidFill>
                  <a:srgbClr val="4B4B4B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Requirements</a:t>
            </a:r>
          </a:p>
        </p:txBody>
      </p:sp>
      <p:sp>
        <p:nvSpPr>
          <p:cNvPr id="178" name="線條"/>
          <p:cNvSpPr/>
          <p:nvPr/>
        </p:nvSpPr>
        <p:spPr>
          <a:xfrm flipH="1">
            <a:off x="8680126" y="8260512"/>
            <a:ext cx="714238" cy="2"/>
          </a:xfrm>
          <a:prstGeom prst="line">
            <a:avLst/>
          </a:prstGeom>
          <a:ln w="38100">
            <a:solidFill>
              <a:srgbClr val="5E5E5E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9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0" name="Higher software complexity means more maintenance"/>
          <p:cNvSpPr txBox="1"/>
          <p:nvPr/>
        </p:nvSpPr>
        <p:spPr>
          <a:xfrm>
            <a:off x="1536832" y="2216434"/>
            <a:ext cx="9844088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Higher software complexity means more maintenance</a:t>
            </a:r>
          </a:p>
        </p:txBody>
      </p:sp>
      <p:sp>
        <p:nvSpPr>
          <p:cNvPr id="181" name="Way Too Big"/>
          <p:cNvSpPr txBox="1"/>
          <p:nvPr/>
        </p:nvSpPr>
        <p:spPr>
          <a:xfrm>
            <a:off x="4117277" y="1092550"/>
            <a:ext cx="4683199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Way Too Big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Box 1"/>
          <p:cNvSpPr txBox="1"/>
          <p:nvPr/>
        </p:nvSpPr>
        <p:spPr>
          <a:xfrm>
            <a:off x="2659724" y="580721"/>
            <a:ext cx="7685352" cy="807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indent="39687" defTabSz="914400">
              <a:lnSpc>
                <a:spcPct val="150000"/>
              </a:lnSpc>
              <a:defRPr sz="5000">
                <a:solidFill>
                  <a:srgbClr val="BE564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We Want to Change This</a:t>
            </a:r>
          </a:p>
        </p:txBody>
      </p:sp>
      <p:sp>
        <p:nvSpPr>
          <p:cNvPr id="184" name="矩形"/>
          <p:cNvSpPr/>
          <p:nvPr/>
        </p:nvSpPr>
        <p:spPr>
          <a:xfrm>
            <a:off x="3152519" y="1822124"/>
            <a:ext cx="6699757" cy="660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5" name="Build databases like editing spreadsheets"/>
          <p:cNvSpPr txBox="1"/>
          <p:nvPr/>
        </p:nvSpPr>
        <p:spPr>
          <a:xfrm>
            <a:off x="3303267" y="1877598"/>
            <a:ext cx="6470811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Build databases like editing spreadsheets</a:t>
            </a:r>
          </a:p>
        </p:txBody>
      </p:sp>
      <p:pic>
        <p:nvPicPr>
          <p:cNvPr id="18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094" y="2810528"/>
            <a:ext cx="11841161" cy="6323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影像" descr="影像"/>
          <p:cNvPicPr>
            <a:picLocks noChangeAspect="1"/>
          </p:cNvPicPr>
          <p:nvPr/>
        </p:nvPicPr>
        <p:blipFill>
          <a:blip r:embed="rId2">
            <a:alphaModFix amt="79062"/>
            <a:extLst/>
          </a:blip>
          <a:stretch>
            <a:fillRect/>
          </a:stretch>
        </p:blipFill>
        <p:spPr>
          <a:xfrm>
            <a:off x="6866759" y="1583302"/>
            <a:ext cx="1147432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影像" descr="影像"/>
          <p:cNvPicPr>
            <a:picLocks noChangeAspect="1"/>
          </p:cNvPicPr>
          <p:nvPr/>
        </p:nvPicPr>
        <p:blipFill>
          <a:blip r:embed="rId3">
            <a:alphaModFix amt="78062"/>
            <a:extLst/>
          </a:blip>
          <a:stretch>
            <a:fillRect/>
          </a:stretch>
        </p:blipFill>
        <p:spPr>
          <a:xfrm>
            <a:off x="4577262" y="1583302"/>
            <a:ext cx="1270000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影像" descr="影像"/>
          <p:cNvPicPr>
            <a:picLocks noChangeAspect="1"/>
          </p:cNvPicPr>
          <p:nvPr/>
        </p:nvPicPr>
        <p:blipFill>
          <a:blip r:embed="rId4">
            <a:alphaModFix amt="79062"/>
            <a:extLst/>
          </a:blip>
          <a:stretch>
            <a:fillRect/>
          </a:stretch>
        </p:blipFill>
        <p:spPr>
          <a:xfrm>
            <a:off x="1912068" y="1583302"/>
            <a:ext cx="1645697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線條"/>
          <p:cNvSpPr/>
          <p:nvPr/>
        </p:nvSpPr>
        <p:spPr>
          <a:xfrm>
            <a:off x="6182800" y="2218302"/>
            <a:ext cx="348420" cy="2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2" name="線條"/>
          <p:cNvSpPr/>
          <p:nvPr/>
        </p:nvSpPr>
        <p:spPr>
          <a:xfrm>
            <a:off x="3893303" y="2218302"/>
            <a:ext cx="348421" cy="2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3" name="線條"/>
          <p:cNvSpPr/>
          <p:nvPr/>
        </p:nvSpPr>
        <p:spPr>
          <a:xfrm>
            <a:off x="8472296" y="2218302"/>
            <a:ext cx="348421" cy="2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4" name="線條"/>
          <p:cNvSpPr/>
          <p:nvPr/>
        </p:nvSpPr>
        <p:spPr>
          <a:xfrm rot="14626450">
            <a:off x="-507564" y="4606401"/>
            <a:ext cx="4362016" cy="1903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59" fill="norm" stroke="1" extrusionOk="0">
                <a:moveTo>
                  <a:pt x="0" y="9657"/>
                </a:moveTo>
                <a:cubicBezTo>
                  <a:pt x="3048" y="2524"/>
                  <a:pt x="7432" y="-941"/>
                  <a:pt x="11810" y="220"/>
                </a:cubicBezTo>
                <a:cubicBezTo>
                  <a:pt x="12402" y="377"/>
                  <a:pt x="12989" y="628"/>
                  <a:pt x="13567" y="969"/>
                </a:cubicBezTo>
                <a:cubicBezTo>
                  <a:pt x="17043" y="3020"/>
                  <a:pt x="19897" y="8579"/>
                  <a:pt x="21174" y="16755"/>
                </a:cubicBezTo>
                <a:cubicBezTo>
                  <a:pt x="21372" y="18024"/>
                  <a:pt x="21517" y="19330"/>
                  <a:pt x="21600" y="20659"/>
                </a:cubicBezTo>
              </a:path>
            </a:pathLst>
          </a:cu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5" name="線條"/>
          <p:cNvSpPr/>
          <p:nvPr/>
        </p:nvSpPr>
        <p:spPr>
          <a:xfrm rot="4537317">
            <a:off x="9239548" y="4244749"/>
            <a:ext cx="4352411" cy="2010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0646" fill="norm" stroke="1" extrusionOk="0">
                <a:moveTo>
                  <a:pt x="0" y="9082"/>
                </a:moveTo>
                <a:cubicBezTo>
                  <a:pt x="2996" y="2311"/>
                  <a:pt x="7368" y="-954"/>
                  <a:pt x="11718" y="243"/>
                </a:cubicBezTo>
                <a:cubicBezTo>
                  <a:pt x="12481" y="452"/>
                  <a:pt x="13234" y="810"/>
                  <a:pt x="13972" y="1282"/>
                </a:cubicBezTo>
                <a:cubicBezTo>
                  <a:pt x="17384" y="3465"/>
                  <a:pt x="20368" y="8384"/>
                  <a:pt x="21329" y="16015"/>
                </a:cubicBezTo>
                <a:cubicBezTo>
                  <a:pt x="21519" y="17525"/>
                  <a:pt x="21600" y="19086"/>
                  <a:pt x="21569" y="20646"/>
                </a:cubicBezTo>
              </a:path>
            </a:pathLst>
          </a:cu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6" name="Sales"/>
          <p:cNvSpPr txBox="1"/>
          <p:nvPr/>
        </p:nvSpPr>
        <p:spPr>
          <a:xfrm>
            <a:off x="4836569" y="884512"/>
            <a:ext cx="75138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Sales</a:t>
            </a:r>
          </a:p>
        </p:txBody>
      </p:sp>
      <p:sp>
        <p:nvSpPr>
          <p:cNvPr id="197" name="IT"/>
          <p:cNvSpPr txBox="1"/>
          <p:nvPr/>
        </p:nvSpPr>
        <p:spPr>
          <a:xfrm>
            <a:off x="2556347" y="884512"/>
            <a:ext cx="35713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IT</a:t>
            </a:r>
          </a:p>
        </p:txBody>
      </p:sp>
      <p:sp>
        <p:nvSpPr>
          <p:cNvPr id="198" name="Developer"/>
          <p:cNvSpPr txBox="1"/>
          <p:nvPr/>
        </p:nvSpPr>
        <p:spPr>
          <a:xfrm>
            <a:off x="9225332" y="884512"/>
            <a:ext cx="1259371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Developer</a:t>
            </a:r>
          </a:p>
        </p:txBody>
      </p:sp>
      <p:sp>
        <p:nvSpPr>
          <p:cNvPr id="199" name="PM"/>
          <p:cNvSpPr txBox="1"/>
          <p:nvPr/>
        </p:nvSpPr>
        <p:spPr>
          <a:xfrm>
            <a:off x="7192029" y="884512"/>
            <a:ext cx="496888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PM</a:t>
            </a:r>
          </a:p>
        </p:txBody>
      </p:sp>
      <p:pic>
        <p:nvPicPr>
          <p:cNvPr id="200" name="影像" descr="影像"/>
          <p:cNvPicPr>
            <a:picLocks noChangeAspect="1"/>
          </p:cNvPicPr>
          <p:nvPr/>
        </p:nvPicPr>
        <p:blipFill>
          <a:blip r:embed="rId5">
            <a:alphaModFix amt="79000"/>
            <a:extLst/>
          </a:blip>
          <a:stretch>
            <a:fillRect/>
          </a:stretch>
        </p:blipFill>
        <p:spPr>
          <a:xfrm>
            <a:off x="8863186" y="1583302"/>
            <a:ext cx="1642661" cy="127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群組"/>
          <p:cNvGrpSpPr/>
          <p:nvPr/>
        </p:nvGrpSpPr>
        <p:grpSpPr>
          <a:xfrm>
            <a:off x="3418648" y="6459501"/>
            <a:ext cx="6167506" cy="2318619"/>
            <a:chOff x="0" y="0"/>
            <a:chExt cx="6167505" cy="2318618"/>
          </a:xfrm>
        </p:grpSpPr>
        <p:pic>
          <p:nvPicPr>
            <p:cNvPr id="201" name="影像" descr="影像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2067646" cy="2318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影像" descr="影像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093893" y="50403"/>
              <a:ext cx="2073613" cy="221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箭頭"/>
            <p:cNvSpPr/>
            <p:nvPr/>
          </p:nvSpPr>
          <p:spPr>
            <a:xfrm>
              <a:off x="2097195" y="860318"/>
              <a:ext cx="1563911" cy="597981"/>
            </a:xfrm>
            <a:prstGeom prst="rightArrow">
              <a:avLst>
                <a:gd name="adj1" fmla="val 35302"/>
                <a:gd name="adj2" fmla="val 87210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05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16357" y="1583302"/>
            <a:ext cx="85852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By putting the power of data back to people…"/>
          <p:cNvSpPr txBox="1"/>
          <p:nvPr/>
        </p:nvSpPr>
        <p:spPr>
          <a:xfrm>
            <a:off x="1590774" y="4082137"/>
            <a:ext cx="9823252" cy="1589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lnSpc>
                <a:spcPct val="110000"/>
              </a:lnSpc>
              <a:defRPr b="0" sz="32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By putting the power of data back to people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lnSpc>
                <a:spcPct val="110000"/>
              </a:lnSpc>
              <a:defRPr b="0" sz="32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who run the business makes good data management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lnSpc>
                <a:spcPct val="110000"/>
              </a:lnSpc>
              <a:defRPr b="0" sz="3200">
                <a:solidFill>
                  <a:srgbClr val="40404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 commodity to organizations of all sizes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矩形"/>
          <p:cNvSpPr/>
          <p:nvPr/>
        </p:nvSpPr>
        <p:spPr>
          <a:xfrm>
            <a:off x="-571793" y="3615649"/>
            <a:ext cx="14341376" cy="25223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09" name="What makes                         different?"/>
          <p:cNvSpPr txBox="1"/>
          <p:nvPr/>
        </p:nvSpPr>
        <p:spPr>
          <a:xfrm>
            <a:off x="496290" y="4480786"/>
            <a:ext cx="12012219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0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What makes                         different?</a:t>
            </a:r>
          </a:p>
        </p:txBody>
      </p:sp>
      <p:pic>
        <p:nvPicPr>
          <p:cNvPr id="210" name="ragic logo.png" descr="ragic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1455" y="3841734"/>
            <a:ext cx="3725390" cy="2095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00000">
            <a:off x="893232" y="5755676"/>
            <a:ext cx="1905002" cy="190500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UCCESS"/>
          <p:cNvSpPr txBox="1"/>
          <p:nvPr/>
        </p:nvSpPr>
        <p:spPr>
          <a:xfrm>
            <a:off x="1400081" y="5768929"/>
            <a:ext cx="1444283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700">
                <a:solidFill>
                  <a:srgbClr val="F8CC4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SUCCESS</a:t>
            </a:r>
          </a:p>
        </p:txBody>
      </p:sp>
      <p:pic>
        <p:nvPicPr>
          <p:cNvPr id="214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0500" y="4103125"/>
            <a:ext cx="7543800" cy="471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68567" y="6278895"/>
            <a:ext cx="2819366" cy="281936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agic’s unique technology takes database building to another level"/>
          <p:cNvSpPr txBox="1"/>
          <p:nvPr/>
        </p:nvSpPr>
        <p:spPr>
          <a:xfrm>
            <a:off x="419298" y="1962434"/>
            <a:ext cx="12166203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Ragic’s unique technology takes database building to another level</a:t>
            </a:r>
          </a:p>
        </p:txBody>
      </p:sp>
      <p:sp>
        <p:nvSpPr>
          <p:cNvPr id="217" name="Powerful"/>
          <p:cNvSpPr txBox="1"/>
          <p:nvPr/>
        </p:nvSpPr>
        <p:spPr>
          <a:xfrm>
            <a:off x="4950643" y="843561"/>
            <a:ext cx="3103514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Powerful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We keep database design simple,…"/>
          <p:cNvSpPr txBox="1"/>
          <p:nvPr/>
        </p:nvSpPr>
        <p:spPr>
          <a:xfrm>
            <a:off x="1704181" y="1689143"/>
            <a:ext cx="9596438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We keep database design simple,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make it as easy as creating a form on a spreadsheet</a:t>
            </a:r>
          </a:p>
        </p:txBody>
      </p:sp>
      <p:sp>
        <p:nvSpPr>
          <p:cNvPr id="220" name="Simple"/>
          <p:cNvSpPr txBox="1"/>
          <p:nvPr/>
        </p:nvSpPr>
        <p:spPr>
          <a:xfrm>
            <a:off x="5280283" y="666302"/>
            <a:ext cx="2444236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Simple</a:t>
            </a:r>
          </a:p>
        </p:txBody>
      </p:sp>
      <p:pic>
        <p:nvPicPr>
          <p:cNvPr id="22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0" b="38015"/>
          <a:stretch>
            <a:fillRect/>
          </a:stretch>
        </p:blipFill>
        <p:spPr>
          <a:xfrm>
            <a:off x="457795" y="3975572"/>
            <a:ext cx="12089370" cy="5242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說明框"/>
          <p:cNvSpPr/>
          <p:nvPr/>
        </p:nvSpPr>
        <p:spPr>
          <a:xfrm>
            <a:off x="1642069" y="2552969"/>
            <a:ext cx="9720661" cy="3619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6" y="0"/>
                </a:moveTo>
                <a:cubicBezTo>
                  <a:pt x="119" y="0"/>
                  <a:pt x="0" y="321"/>
                  <a:pt x="0" y="715"/>
                </a:cubicBezTo>
                <a:lnTo>
                  <a:pt x="0" y="15948"/>
                </a:lnTo>
                <a:cubicBezTo>
                  <a:pt x="0" y="16343"/>
                  <a:pt x="119" y="16661"/>
                  <a:pt x="266" y="16661"/>
                </a:cubicBezTo>
                <a:lnTo>
                  <a:pt x="19446" y="16661"/>
                </a:lnTo>
                <a:lnTo>
                  <a:pt x="19834" y="21600"/>
                </a:lnTo>
                <a:lnTo>
                  <a:pt x="20221" y="16661"/>
                </a:lnTo>
                <a:lnTo>
                  <a:pt x="21334" y="16661"/>
                </a:lnTo>
                <a:cubicBezTo>
                  <a:pt x="21481" y="16661"/>
                  <a:pt x="21600" y="16343"/>
                  <a:pt x="21600" y="15948"/>
                </a:cubicBezTo>
                <a:lnTo>
                  <a:pt x="21600" y="715"/>
                </a:lnTo>
                <a:cubicBezTo>
                  <a:pt x="21600" y="321"/>
                  <a:pt x="21481" y="0"/>
                  <a:pt x="21334" y="0"/>
                </a:cubicBezTo>
                <a:lnTo>
                  <a:pt x="26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24" name="Your database comes with these…"/>
          <p:cNvSpPr txBox="1"/>
          <p:nvPr/>
        </p:nvSpPr>
        <p:spPr>
          <a:xfrm>
            <a:off x="1397760" y="3408102"/>
            <a:ext cx="10209281" cy="115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39687" defTabSz="914400">
              <a:lnSpc>
                <a:spcPct val="110000"/>
              </a:lnSpc>
              <a:defRPr sz="3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Your database comes with these </a:t>
            </a:r>
          </a:p>
          <a:p>
            <a:pPr indent="39687" defTabSz="914400">
              <a:lnSpc>
                <a:spcPct val="110000"/>
              </a:lnSpc>
              <a:defRPr sz="3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powerful features without a line of code</a:t>
            </a:r>
          </a:p>
        </p:txBody>
      </p:sp>
      <p:pic>
        <p:nvPicPr>
          <p:cNvPr id="22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6676" y="6830979"/>
            <a:ext cx="2933788" cy="293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未命名-1_工作區域 1 (1).png" descr="未命名-1_工作區域 1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9838" y="4146351"/>
            <a:ext cx="9998136" cy="519283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View, enter, and edit records on the go"/>
          <p:cNvSpPr txBox="1"/>
          <p:nvPr/>
        </p:nvSpPr>
        <p:spPr>
          <a:xfrm>
            <a:off x="2961084" y="1726654"/>
            <a:ext cx="7082632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View, enter, and edit records on the go</a:t>
            </a:r>
          </a:p>
        </p:txBody>
      </p:sp>
      <p:sp>
        <p:nvSpPr>
          <p:cNvPr id="229" name="Mobile Access"/>
          <p:cNvSpPr txBox="1"/>
          <p:nvPr/>
        </p:nvSpPr>
        <p:spPr>
          <a:xfrm>
            <a:off x="4012034" y="659952"/>
            <a:ext cx="4980732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Mobile Access</a:t>
            </a:r>
          </a:p>
        </p:txBody>
      </p:sp>
      <p:pic>
        <p:nvPicPr>
          <p:cNvPr id="230" name="影像" descr="影像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alphaModFix amt="80018"/>
            <a:extLst/>
          </a:blip>
          <a:srcRect l="0" t="0" r="0" b="62875"/>
          <a:stretch>
            <a:fillRect/>
          </a:stretch>
        </p:blipFill>
        <p:spPr>
          <a:xfrm>
            <a:off x="4529468" y="2395907"/>
            <a:ext cx="1803402" cy="492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影像" descr="影像">
            <a:hlinkClick r:id="rId5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alphaModFix amt="80018"/>
            <a:extLst/>
          </a:blip>
          <a:srcRect l="1510" t="55384" r="0" b="7489"/>
          <a:stretch>
            <a:fillRect/>
          </a:stretch>
        </p:blipFill>
        <p:spPr>
          <a:xfrm>
            <a:off x="6612267" y="2395906"/>
            <a:ext cx="1776166" cy="492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he confidence of instantly finding the data you are looking for"/>
          <p:cNvSpPr txBox="1"/>
          <p:nvPr/>
        </p:nvSpPr>
        <p:spPr>
          <a:xfrm>
            <a:off x="833834" y="1962434"/>
            <a:ext cx="11337132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The confidence of instantly finding the data you are looking for</a:t>
            </a:r>
          </a:p>
        </p:txBody>
      </p:sp>
      <p:sp>
        <p:nvSpPr>
          <p:cNvPr id="234" name="Full-Text Search"/>
          <p:cNvSpPr txBox="1"/>
          <p:nvPr/>
        </p:nvSpPr>
        <p:spPr>
          <a:xfrm>
            <a:off x="3734237" y="869261"/>
            <a:ext cx="5536326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Full-Text Search</a:t>
            </a:r>
          </a:p>
        </p:txBody>
      </p:sp>
      <p:pic>
        <p:nvPicPr>
          <p:cNvPr id="235" name="圖片 5" descr="圖片 5"/>
          <p:cNvPicPr>
            <a:picLocks noChangeAspect="1"/>
          </p:cNvPicPr>
          <p:nvPr/>
        </p:nvPicPr>
        <p:blipFill>
          <a:blip r:embed="rId2">
            <a:extLst/>
          </a:blip>
          <a:srcRect l="476" t="863" r="25849" b="47067"/>
          <a:stretch>
            <a:fillRect/>
          </a:stretch>
        </p:blipFill>
        <p:spPr>
          <a:xfrm>
            <a:off x="433188" y="3955617"/>
            <a:ext cx="12138448" cy="5226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"/>
          <p:cNvSpPr/>
          <p:nvPr/>
        </p:nvSpPr>
        <p:spPr>
          <a:xfrm>
            <a:off x="-430048" y="-94575"/>
            <a:ext cx="13777849" cy="31538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2" name="Spreadsheets are the duct tape for managing data"/>
          <p:cNvSpPr txBox="1"/>
          <p:nvPr/>
        </p:nvSpPr>
        <p:spPr>
          <a:xfrm>
            <a:off x="1139480" y="1311811"/>
            <a:ext cx="10725839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Spreadsheets are the duct tape for managing data</a:t>
            </a:r>
          </a:p>
        </p:txBody>
      </p:sp>
      <p:pic>
        <p:nvPicPr>
          <p:cNvPr id="12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8951" y="4047066"/>
            <a:ext cx="4949155" cy="4640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801" t="10015" r="801" b="14381"/>
          <a:stretch>
            <a:fillRect/>
          </a:stretch>
        </p:blipFill>
        <p:spPr>
          <a:xfrm>
            <a:off x="1008592" y="3919297"/>
            <a:ext cx="11041949" cy="531235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矩形"/>
          <p:cNvSpPr/>
          <p:nvPr/>
        </p:nvSpPr>
        <p:spPr>
          <a:xfrm>
            <a:off x="986099" y="3878491"/>
            <a:ext cx="1656622" cy="5393787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39" name="Create multiple views based on query criteria on…"/>
          <p:cNvSpPr txBox="1"/>
          <p:nvPr/>
        </p:nvSpPr>
        <p:spPr>
          <a:xfrm>
            <a:off x="2044833" y="1734113"/>
            <a:ext cx="8828088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Create multiple views based on query criteria on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any combination of fields</a:t>
            </a:r>
          </a:p>
        </p:txBody>
      </p:sp>
      <p:sp>
        <p:nvSpPr>
          <p:cNvPr id="240" name="Query Builder and Data Views"/>
          <p:cNvSpPr txBox="1"/>
          <p:nvPr/>
        </p:nvSpPr>
        <p:spPr>
          <a:xfrm>
            <a:off x="1419565" y="666302"/>
            <a:ext cx="10078623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Query Builder and Data Views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848" y="3868977"/>
            <a:ext cx="10727103" cy="580806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You decide on who can view, edit, or create entries in your database"/>
          <p:cNvSpPr txBox="1"/>
          <p:nvPr/>
        </p:nvSpPr>
        <p:spPr>
          <a:xfrm>
            <a:off x="299144" y="1962434"/>
            <a:ext cx="12406511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You decide on who can view, edit, or create entries in your database</a:t>
            </a:r>
          </a:p>
        </p:txBody>
      </p:sp>
      <p:sp>
        <p:nvSpPr>
          <p:cNvPr id="244" name="Controlled Access"/>
          <p:cNvSpPr txBox="1"/>
          <p:nvPr/>
        </p:nvSpPr>
        <p:spPr>
          <a:xfrm>
            <a:off x="3371856" y="869261"/>
            <a:ext cx="6261088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Controlled Access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1736" t="504" r="5005" b="34015"/>
          <a:stretch>
            <a:fillRect/>
          </a:stretch>
        </p:blipFill>
        <p:spPr>
          <a:xfrm>
            <a:off x="768547" y="3909165"/>
            <a:ext cx="11467633" cy="532470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Businesses need a database system, not just a few tables"/>
          <p:cNvSpPr txBox="1"/>
          <p:nvPr/>
        </p:nvSpPr>
        <p:spPr>
          <a:xfrm>
            <a:off x="1206897" y="1962434"/>
            <a:ext cx="10591006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Businesses need a database system, not just a few tables</a:t>
            </a:r>
          </a:p>
        </p:txBody>
      </p:sp>
      <p:sp>
        <p:nvSpPr>
          <p:cNvPr id="248" name="Build Relations Between Sheets"/>
          <p:cNvSpPr txBox="1"/>
          <p:nvPr/>
        </p:nvSpPr>
        <p:spPr>
          <a:xfrm>
            <a:off x="1107871" y="869261"/>
            <a:ext cx="10789060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Build Relations Between Sheets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25764"/>
          <a:stretch>
            <a:fillRect/>
          </a:stretch>
        </p:blipFill>
        <p:spPr>
          <a:xfrm>
            <a:off x="963240" y="3807090"/>
            <a:ext cx="11069171" cy="5307064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矩形"/>
          <p:cNvSpPr/>
          <p:nvPr/>
        </p:nvSpPr>
        <p:spPr>
          <a:xfrm>
            <a:off x="6292178" y="4179446"/>
            <a:ext cx="5717633" cy="3720320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52" name="Add frequently used tools as custom buttons"/>
          <p:cNvSpPr txBox="1"/>
          <p:nvPr/>
        </p:nvSpPr>
        <p:spPr>
          <a:xfrm>
            <a:off x="2426791" y="1937034"/>
            <a:ext cx="8151218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Add frequently used tools as custom buttons</a:t>
            </a:r>
          </a:p>
        </p:txBody>
      </p:sp>
      <p:sp>
        <p:nvSpPr>
          <p:cNvPr id="253" name="Custom Buttons"/>
          <p:cNvSpPr txBox="1"/>
          <p:nvPr/>
        </p:nvSpPr>
        <p:spPr>
          <a:xfrm>
            <a:off x="3709339" y="843861"/>
            <a:ext cx="5586122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Custom Buttons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矩形"/>
          <p:cNvSpPr/>
          <p:nvPr/>
        </p:nvSpPr>
        <p:spPr>
          <a:xfrm>
            <a:off x="783621" y="3902417"/>
            <a:ext cx="5676903" cy="53975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56" name="線條"/>
          <p:cNvSpPr/>
          <p:nvPr/>
        </p:nvSpPr>
        <p:spPr>
          <a:xfrm>
            <a:off x="6634240" y="4442600"/>
            <a:ext cx="3120577" cy="376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5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603" t="9098" r="52388" b="1188"/>
          <a:stretch>
            <a:fillRect/>
          </a:stretch>
        </p:blipFill>
        <p:spPr>
          <a:xfrm>
            <a:off x="865584" y="4011957"/>
            <a:ext cx="5457742" cy="517845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onvert an order into a delivery note"/>
          <p:cNvSpPr txBox="1"/>
          <p:nvPr/>
        </p:nvSpPr>
        <p:spPr>
          <a:xfrm>
            <a:off x="3138487" y="1962434"/>
            <a:ext cx="6727826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Convert an order into a delivery note</a:t>
            </a:r>
          </a:p>
        </p:txBody>
      </p:sp>
      <p:sp>
        <p:nvSpPr>
          <p:cNvPr id="259" name="Action Buttons: Convert Records"/>
          <p:cNvSpPr txBox="1"/>
          <p:nvPr/>
        </p:nvSpPr>
        <p:spPr>
          <a:xfrm>
            <a:off x="895387" y="869261"/>
            <a:ext cx="11214026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Action Buttons: Convert Records</a:t>
            </a:r>
          </a:p>
        </p:txBody>
      </p:sp>
      <p:sp>
        <p:nvSpPr>
          <p:cNvPr id="260" name="矩形"/>
          <p:cNvSpPr/>
          <p:nvPr/>
        </p:nvSpPr>
        <p:spPr>
          <a:xfrm>
            <a:off x="7213407" y="5044295"/>
            <a:ext cx="5160171" cy="42037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61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1614" t="4288" r="32573" b="8858"/>
          <a:stretch>
            <a:fillRect/>
          </a:stretch>
        </p:blipFill>
        <p:spPr>
          <a:xfrm>
            <a:off x="7325128" y="5173874"/>
            <a:ext cx="4809716" cy="3944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線條"/>
          <p:cNvSpPr/>
          <p:nvPr/>
        </p:nvSpPr>
        <p:spPr>
          <a:xfrm>
            <a:off x="6803504" y="4223110"/>
            <a:ext cx="2893564" cy="376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6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589" t="8820" r="52148" b="1346"/>
          <a:stretch>
            <a:fillRect/>
          </a:stretch>
        </p:blipFill>
        <p:spPr>
          <a:xfrm>
            <a:off x="782106" y="3917755"/>
            <a:ext cx="5682244" cy="5369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1837" t="5207" r="0" b="10710"/>
          <a:stretch>
            <a:fillRect/>
          </a:stretch>
        </p:blipFill>
        <p:spPr>
          <a:xfrm>
            <a:off x="6932747" y="4990455"/>
            <a:ext cx="5289974" cy="422716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Update the inventory balance with one click"/>
          <p:cNvSpPr txBox="1"/>
          <p:nvPr/>
        </p:nvSpPr>
        <p:spPr>
          <a:xfrm>
            <a:off x="2517179" y="1962434"/>
            <a:ext cx="7970441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Update the inventory balance with one click</a:t>
            </a:r>
          </a:p>
        </p:txBody>
      </p:sp>
      <p:sp>
        <p:nvSpPr>
          <p:cNvPr id="267" name="Action Buttons: Update Values"/>
          <p:cNvSpPr txBox="1"/>
          <p:nvPr/>
        </p:nvSpPr>
        <p:spPr>
          <a:xfrm>
            <a:off x="1322059" y="869261"/>
            <a:ext cx="10360683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Action Buttons: Update Values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ending, receiving, and replying emails all in Ragic,…"/>
          <p:cNvSpPr txBox="1"/>
          <p:nvPr/>
        </p:nvSpPr>
        <p:spPr>
          <a:xfrm>
            <a:off x="1726704" y="1734113"/>
            <a:ext cx="9551393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Sending, receiving, and replying emails all in Ragic,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the easier way to follow up</a:t>
            </a:r>
          </a:p>
        </p:txBody>
      </p:sp>
      <p:sp>
        <p:nvSpPr>
          <p:cNvPr id="270" name="Emailing With the Database"/>
          <p:cNvSpPr txBox="1"/>
          <p:nvPr/>
        </p:nvSpPr>
        <p:spPr>
          <a:xfrm>
            <a:off x="1848662" y="666302"/>
            <a:ext cx="9307476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Emailing With the Database</a:t>
            </a:r>
          </a:p>
        </p:txBody>
      </p:sp>
      <p:pic>
        <p:nvPicPr>
          <p:cNvPr id="27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3885462"/>
            <a:ext cx="11074400" cy="5289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299" y="3749640"/>
            <a:ext cx="11096202" cy="545244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Crystal-clear visualization of your data with auto-generated reports"/>
          <p:cNvSpPr txBox="1"/>
          <p:nvPr/>
        </p:nvSpPr>
        <p:spPr>
          <a:xfrm>
            <a:off x="450651" y="2000534"/>
            <a:ext cx="12103497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Crystal-clear visualization of your data with auto-generated reports</a:t>
            </a:r>
          </a:p>
        </p:txBody>
      </p:sp>
      <p:sp>
        <p:nvSpPr>
          <p:cNvPr id="275" name="Reports"/>
          <p:cNvSpPr txBox="1"/>
          <p:nvPr/>
        </p:nvSpPr>
        <p:spPr>
          <a:xfrm>
            <a:off x="5105828" y="907361"/>
            <a:ext cx="2793144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Reports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763" t="9891" r="763" b="3187"/>
          <a:stretch>
            <a:fillRect/>
          </a:stretch>
        </p:blipFill>
        <p:spPr>
          <a:xfrm>
            <a:off x="552395" y="3945840"/>
            <a:ext cx="6606793" cy="406874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78" name="線條"/>
          <p:cNvSpPr/>
          <p:nvPr/>
        </p:nvSpPr>
        <p:spPr>
          <a:xfrm>
            <a:off x="9777345" y="4914312"/>
            <a:ext cx="2" cy="535942"/>
          </a:xfrm>
          <a:prstGeom prst="line">
            <a:avLst/>
          </a:pr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9" name="線條"/>
          <p:cNvSpPr/>
          <p:nvPr/>
        </p:nvSpPr>
        <p:spPr>
          <a:xfrm>
            <a:off x="7305834" y="4541406"/>
            <a:ext cx="1143879" cy="2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80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265" t="9552" r="265" b="2561"/>
          <a:stretch>
            <a:fillRect/>
          </a:stretch>
        </p:blipFill>
        <p:spPr>
          <a:xfrm>
            <a:off x="3786240" y="5533268"/>
            <a:ext cx="8666024" cy="368786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81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63462" y="3928216"/>
            <a:ext cx="3427768" cy="122638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Generate Word and Excel documents…"/>
          <p:cNvSpPr txBox="1"/>
          <p:nvPr/>
        </p:nvSpPr>
        <p:spPr>
          <a:xfrm>
            <a:off x="1953121" y="1734113"/>
            <a:ext cx="9098558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Generate Word and Excel documents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automatically from your database with Mail Merge</a:t>
            </a:r>
          </a:p>
        </p:txBody>
      </p:sp>
      <p:sp>
        <p:nvSpPr>
          <p:cNvPr id="283" name="Generate Office Documents"/>
          <p:cNvSpPr txBox="1"/>
          <p:nvPr/>
        </p:nvSpPr>
        <p:spPr>
          <a:xfrm>
            <a:off x="1825641" y="666302"/>
            <a:ext cx="9353519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Generate Office Documents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reate databases with Excel files"/>
          <p:cNvSpPr txBox="1"/>
          <p:nvPr/>
        </p:nvSpPr>
        <p:spPr>
          <a:xfrm>
            <a:off x="7516507" y="4378657"/>
            <a:ext cx="4748573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Create databases with Excel files</a:t>
            </a:r>
          </a:p>
        </p:txBody>
      </p:sp>
      <p:sp>
        <p:nvSpPr>
          <p:cNvPr id="286" name="線條"/>
          <p:cNvSpPr/>
          <p:nvPr/>
        </p:nvSpPr>
        <p:spPr>
          <a:xfrm>
            <a:off x="4550767" y="7531433"/>
            <a:ext cx="1190949" cy="731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7" name="Export Excel/CSV files"/>
          <p:cNvSpPr txBox="1"/>
          <p:nvPr/>
        </p:nvSpPr>
        <p:spPr>
          <a:xfrm>
            <a:off x="918293" y="7687412"/>
            <a:ext cx="3270957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Export Excel/CSV files</a:t>
            </a:r>
          </a:p>
        </p:txBody>
      </p:sp>
      <p:sp>
        <p:nvSpPr>
          <p:cNvPr id="288" name="線條"/>
          <p:cNvSpPr/>
          <p:nvPr/>
        </p:nvSpPr>
        <p:spPr>
          <a:xfrm>
            <a:off x="6517268" y="4237918"/>
            <a:ext cx="656013" cy="731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9" name="Works With Excel"/>
          <p:cNvSpPr txBox="1"/>
          <p:nvPr/>
        </p:nvSpPr>
        <p:spPr>
          <a:xfrm>
            <a:off x="3504360" y="1164855"/>
            <a:ext cx="5996081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Works With Excel</a:t>
            </a:r>
          </a:p>
        </p:txBody>
      </p:sp>
      <p:pic>
        <p:nvPicPr>
          <p:cNvPr id="29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0" b="17974"/>
          <a:stretch>
            <a:fillRect/>
          </a:stretch>
        </p:blipFill>
        <p:spPr>
          <a:xfrm>
            <a:off x="544275" y="4139261"/>
            <a:ext cx="5697540" cy="317018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91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0" t="0" r="0" b="25200"/>
          <a:stretch>
            <a:fillRect/>
          </a:stretch>
        </p:blipFill>
        <p:spPr>
          <a:xfrm>
            <a:off x="5849916" y="5345912"/>
            <a:ext cx="6514219" cy="362371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"/>
          <p:cNvSpPr/>
          <p:nvPr/>
        </p:nvSpPr>
        <p:spPr>
          <a:xfrm>
            <a:off x="-430048" y="-94575"/>
            <a:ext cx="13777849" cy="31538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6" name="It’s a quick fix, but dangerous in the long run"/>
          <p:cNvSpPr txBox="1"/>
          <p:nvPr/>
        </p:nvSpPr>
        <p:spPr>
          <a:xfrm>
            <a:off x="1692068" y="1311811"/>
            <a:ext cx="9620666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It’s a quick fix, but dangerous in the long run</a:t>
            </a:r>
          </a:p>
        </p:txBody>
      </p:sp>
      <p:pic>
        <p:nvPicPr>
          <p:cNvPr id="12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1373" y="4049338"/>
            <a:ext cx="4944308" cy="4635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Automated one-click approval system saves time for everyone"/>
          <p:cNvSpPr txBox="1"/>
          <p:nvPr/>
        </p:nvSpPr>
        <p:spPr>
          <a:xfrm>
            <a:off x="834926" y="1962434"/>
            <a:ext cx="11334949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Automated one-click approval system saves time for everyone</a:t>
            </a:r>
          </a:p>
        </p:txBody>
      </p:sp>
      <p:sp>
        <p:nvSpPr>
          <p:cNvPr id="294" name="Built-in Approval Flow"/>
          <p:cNvSpPr txBox="1"/>
          <p:nvPr/>
        </p:nvSpPr>
        <p:spPr>
          <a:xfrm>
            <a:off x="2732701" y="869261"/>
            <a:ext cx="7539398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Built-in Approval Flow</a:t>
            </a:r>
          </a:p>
        </p:txBody>
      </p:sp>
      <p:pic>
        <p:nvPicPr>
          <p:cNvPr id="29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3937396"/>
            <a:ext cx="11938000" cy="5092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815" t="9926" r="50513" b="4762"/>
          <a:stretch>
            <a:fillRect/>
          </a:stretch>
        </p:blipFill>
        <p:spPr>
          <a:xfrm>
            <a:off x="1651332" y="3904853"/>
            <a:ext cx="3498860" cy="515784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98" name="Never miss out on the latest updates with emails,…"/>
          <p:cNvSpPr txBox="1"/>
          <p:nvPr/>
        </p:nvSpPr>
        <p:spPr>
          <a:xfrm>
            <a:off x="1952923" y="1734113"/>
            <a:ext cx="9098955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Never miss out on the latest updates with emails,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on-screen reminders, and notifications</a:t>
            </a:r>
          </a:p>
        </p:txBody>
      </p:sp>
      <p:sp>
        <p:nvSpPr>
          <p:cNvPr id="299" name="Reminders &amp; Instant Notifications"/>
          <p:cNvSpPr txBox="1"/>
          <p:nvPr/>
        </p:nvSpPr>
        <p:spPr>
          <a:xfrm>
            <a:off x="817284" y="666302"/>
            <a:ext cx="11370233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Reminders &amp; Instant Notifications</a:t>
            </a:r>
          </a:p>
        </p:txBody>
      </p:sp>
      <p:pic>
        <p:nvPicPr>
          <p:cNvPr id="300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57786" t="11675" r="2487" b="35799"/>
          <a:stretch>
            <a:fillRect/>
          </a:stretch>
        </p:blipFill>
        <p:spPr>
          <a:xfrm>
            <a:off x="5784515" y="3904852"/>
            <a:ext cx="5568933" cy="515776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8085" y="4055953"/>
            <a:ext cx="3016446" cy="4855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群組"/>
          <p:cNvGrpSpPr/>
          <p:nvPr/>
        </p:nvGrpSpPr>
        <p:grpSpPr>
          <a:xfrm>
            <a:off x="453223" y="4100835"/>
            <a:ext cx="8637671" cy="4765824"/>
            <a:chOff x="0" y="0"/>
            <a:chExt cx="8637670" cy="4765822"/>
          </a:xfrm>
        </p:grpSpPr>
        <p:pic>
          <p:nvPicPr>
            <p:cNvPr id="303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19" t="0" r="445" b="6835"/>
            <a:stretch>
              <a:fillRect/>
            </a:stretch>
          </p:blipFill>
          <p:spPr>
            <a:xfrm>
              <a:off x="0" y="-1"/>
              <a:ext cx="8637671" cy="4765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矩形"/>
            <p:cNvSpPr/>
            <p:nvPr/>
          </p:nvSpPr>
          <p:spPr>
            <a:xfrm>
              <a:off x="7063010" y="556572"/>
              <a:ext cx="1492076" cy="4192456"/>
            </a:xfrm>
            <a:prstGeom prst="rect">
              <a:avLst/>
            </a:prstGeom>
            <a:noFill/>
            <a:ln w="63500" cap="flat">
              <a:solidFill>
                <a:srgbClr val="E2777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</p:txBody>
        </p:sp>
      </p:grpSp>
      <p:sp>
        <p:nvSpPr>
          <p:cNvPr id="306" name="Track all the dates in the database with…"/>
          <p:cNvSpPr txBox="1"/>
          <p:nvPr/>
        </p:nvSpPr>
        <p:spPr>
          <a:xfrm>
            <a:off x="2908796" y="1734113"/>
            <a:ext cx="7187209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Track all the dates in the database with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your favorite calendar application</a:t>
            </a:r>
          </a:p>
        </p:txBody>
      </p:sp>
      <p:sp>
        <p:nvSpPr>
          <p:cNvPr id="307" name="Calendar"/>
          <p:cNvSpPr txBox="1"/>
          <p:nvPr/>
        </p:nvSpPr>
        <p:spPr>
          <a:xfrm>
            <a:off x="4887339" y="666302"/>
            <a:ext cx="3143077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Calendar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2019/11/20 19:10:00  Lillian modified…"/>
          <p:cNvSpPr txBox="1"/>
          <p:nvPr/>
        </p:nvSpPr>
        <p:spPr>
          <a:xfrm>
            <a:off x="9058533" y="4000196"/>
            <a:ext cx="3207569" cy="78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2019/11/20 19:10:00  </a:t>
            </a:r>
            <a:r>
              <a:rPr>
                <a:solidFill>
                  <a:srgbClr val="000000"/>
                </a:solidFill>
              </a:rPr>
              <a:t>Lillian modified </a:t>
            </a:r>
          </a:p>
          <a:p>
            <a:pPr algn="l">
              <a:lnSpc>
                <a:spcPct val="120000"/>
              </a:lnSpc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Project record New product shoot </a:t>
            </a:r>
            <a:endParaRPr>
              <a:solidFill>
                <a:srgbClr val="AAAAAA"/>
              </a:solidFill>
            </a:endParaRPr>
          </a:p>
          <a:p>
            <a:pPr lvl="1" indent="457200" algn="l">
              <a:lnSpc>
                <a:spcPct val="120000"/>
              </a:lnSpc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Total Amount: 667.6 → 730.09</a:t>
            </a:r>
          </a:p>
        </p:txBody>
      </p:sp>
      <p:sp>
        <p:nvSpPr>
          <p:cNvPr id="310" name="2019/11/17 10:56:58  Rex Ho modified…"/>
          <p:cNvSpPr txBox="1"/>
          <p:nvPr/>
        </p:nvSpPr>
        <p:spPr>
          <a:xfrm>
            <a:off x="9059719" y="6149143"/>
            <a:ext cx="3306454" cy="126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2019/11/17 10:56:58 </a:t>
            </a:r>
            <a:r>
              <a:rPr>
                <a:solidFill>
                  <a:srgbClr val="000000"/>
                </a:solidFill>
              </a:rPr>
              <a:t> Rex Ho modified </a:t>
            </a:r>
          </a:p>
          <a:p>
            <a:pPr algn="l">
              <a:lnSpc>
                <a:spcPct val="120000"/>
              </a:lnSpc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Project record New product shoot </a:t>
            </a:r>
            <a:endParaRPr>
              <a:solidFill>
                <a:srgbClr val="AAAAAA"/>
              </a:solidFill>
            </a:endParaRPr>
          </a:p>
          <a:p>
            <a:pPr algn="l">
              <a:lnSpc>
                <a:spcPct val="120000"/>
              </a:lnSpc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    Subtable Tasks</a:t>
            </a:r>
          </a:p>
          <a:p>
            <a:pPr lvl="1" indent="457200" algn="l">
              <a:lnSpc>
                <a:spcPct val="120000"/>
              </a:lnSpc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     File: contract.pdf</a:t>
            </a:r>
          </a:p>
          <a:p>
            <a:pPr lvl="1" indent="457200" algn="l">
              <a:lnSpc>
                <a:spcPct val="120000"/>
              </a:lnSpc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     File: checklist.docx</a:t>
            </a:r>
          </a:p>
        </p:txBody>
      </p:sp>
      <p:sp>
        <p:nvSpPr>
          <p:cNvPr id="311" name="2019/11/16 11:55:49  Kayline  modified…"/>
          <p:cNvSpPr txBox="1"/>
          <p:nvPr/>
        </p:nvSpPr>
        <p:spPr>
          <a:xfrm>
            <a:off x="9046202" y="8032728"/>
            <a:ext cx="3316525" cy="102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2019/11/16 11:55:49 </a:t>
            </a:r>
            <a:r>
              <a:rPr>
                <a:solidFill>
                  <a:srgbClr val="000000"/>
                </a:solidFill>
              </a:rPr>
              <a:t> Kayline  modified</a:t>
            </a:r>
          </a:p>
          <a:p>
            <a:pPr algn="l">
              <a:lnSpc>
                <a:spcPct val="120000"/>
              </a:lnSpc>
              <a:defRPr b="0" sz="1400">
                <a:latin typeface="+mn-lt"/>
                <a:ea typeface="+mn-ea"/>
                <a:cs typeface="+mn-cs"/>
                <a:sym typeface="Arial"/>
              </a:defRPr>
            </a:pPr>
            <a:r>
              <a:t> Project record New product shoot</a:t>
            </a:r>
            <a:endParaRPr>
              <a:solidFill>
                <a:srgbClr val="AAAAAA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algn="l">
              <a:lnSpc>
                <a:spcPct val="120000"/>
              </a:lnSpc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    Subtable Tasks</a:t>
            </a:r>
          </a:p>
          <a:p>
            <a:pPr lvl="1" indent="457200" algn="l">
              <a:lnSpc>
                <a:spcPct val="120000"/>
              </a:lnSpc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     Completed?: </a:t>
            </a:r>
          </a:p>
        </p:txBody>
      </p:sp>
      <p:sp>
        <p:nvSpPr>
          <p:cNvPr id="312" name="線條"/>
          <p:cNvSpPr/>
          <p:nvPr/>
        </p:nvSpPr>
        <p:spPr>
          <a:xfrm>
            <a:off x="8984015" y="5855656"/>
            <a:ext cx="3299734" cy="2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3" name="線條"/>
          <p:cNvSpPr/>
          <p:nvPr/>
        </p:nvSpPr>
        <p:spPr>
          <a:xfrm>
            <a:off x="8984015" y="7712316"/>
            <a:ext cx="3299734" cy="2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1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4208" y="4603560"/>
            <a:ext cx="195180" cy="195182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his formula recalculation is triggered…"/>
          <p:cNvSpPr txBox="1"/>
          <p:nvPr/>
        </p:nvSpPr>
        <p:spPr>
          <a:xfrm>
            <a:off x="9027320" y="4896219"/>
            <a:ext cx="3383087" cy="69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457200" algn="l">
              <a:lnSpc>
                <a:spcPct val="120000"/>
              </a:lnSpc>
              <a:defRPr sz="1200">
                <a:solidFill>
                  <a:srgbClr val="80808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This formula recalculation is triggered </a:t>
            </a:r>
          </a:p>
          <a:p>
            <a:pPr lvl="1" indent="457200" algn="l">
              <a:lnSpc>
                <a:spcPct val="120000"/>
              </a:lnSpc>
              <a:defRPr sz="1200">
                <a:solidFill>
                  <a:srgbClr val="80808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by </a:t>
            </a:r>
            <a:r>
              <a:rPr>
                <a:solidFill>
                  <a:srgbClr val="3275C6"/>
                </a:solidFill>
              </a:rPr>
              <a:t>this record </a:t>
            </a:r>
            <a:r>
              <a:t>on referenced sheet </a:t>
            </a:r>
          </a:p>
          <a:p>
            <a:pPr lvl="1" indent="457200" algn="l">
              <a:lnSpc>
                <a:spcPct val="120000"/>
              </a:lnSpc>
              <a:defRPr sz="1200">
                <a:solidFill>
                  <a:srgbClr val="80808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Income and Expenses</a:t>
            </a:r>
          </a:p>
        </p:txBody>
      </p:sp>
      <p:sp>
        <p:nvSpPr>
          <p:cNvPr id="316" name="!"/>
          <p:cNvSpPr txBox="1"/>
          <p:nvPr/>
        </p:nvSpPr>
        <p:spPr>
          <a:xfrm>
            <a:off x="9262929" y="4841303"/>
            <a:ext cx="177739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80808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!</a:t>
            </a:r>
          </a:p>
        </p:txBody>
      </p:sp>
      <p:pic>
        <p:nvPicPr>
          <p:cNvPr id="317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2902" y="7022796"/>
            <a:ext cx="167261" cy="167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2902" y="7313582"/>
            <a:ext cx="167261" cy="167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2902" y="8919715"/>
            <a:ext cx="167261" cy="167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18604" y="8920795"/>
            <a:ext cx="224228" cy="165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影像" descr="影像"/>
          <p:cNvPicPr>
            <a:picLocks noChangeAspect="1"/>
          </p:cNvPicPr>
          <p:nvPr/>
        </p:nvPicPr>
        <p:blipFill>
          <a:blip r:embed="rId5">
            <a:extLst/>
          </a:blip>
          <a:srcRect l="750" t="10590" r="750" b="1122"/>
          <a:stretch>
            <a:fillRect/>
          </a:stretch>
        </p:blipFill>
        <p:spPr>
          <a:xfrm>
            <a:off x="619792" y="4177109"/>
            <a:ext cx="8210317" cy="4613289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Who? When? What?…"/>
          <p:cNvSpPr txBox="1"/>
          <p:nvPr/>
        </p:nvSpPr>
        <p:spPr>
          <a:xfrm>
            <a:off x="1412115" y="1743977"/>
            <a:ext cx="10093524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Who? When? What?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Full version history on how the entry has been modified</a:t>
            </a:r>
          </a:p>
        </p:txBody>
      </p:sp>
      <p:sp>
        <p:nvSpPr>
          <p:cNvPr id="323" name="History"/>
          <p:cNvSpPr txBox="1"/>
          <p:nvPr/>
        </p:nvSpPr>
        <p:spPr>
          <a:xfrm>
            <a:off x="5222131" y="666302"/>
            <a:ext cx="2560538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History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7370" y="3752370"/>
            <a:ext cx="7830059" cy="569013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Add the power of database to your web pages or blogs"/>
          <p:cNvSpPr txBox="1"/>
          <p:nvPr/>
        </p:nvSpPr>
        <p:spPr>
          <a:xfrm>
            <a:off x="1500187" y="1962434"/>
            <a:ext cx="10004425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Add the power of database to your web pages or blogs</a:t>
            </a:r>
          </a:p>
        </p:txBody>
      </p:sp>
      <p:sp>
        <p:nvSpPr>
          <p:cNvPr id="327" name="Embed on Your Website"/>
          <p:cNvSpPr txBox="1"/>
          <p:nvPr/>
        </p:nvSpPr>
        <p:spPr>
          <a:xfrm>
            <a:off x="2447231" y="869261"/>
            <a:ext cx="8110339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Embed on Your Website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4041" t="10148" r="1232" b="18252"/>
          <a:stretch>
            <a:fillRect/>
          </a:stretch>
        </p:blipFill>
        <p:spPr>
          <a:xfrm>
            <a:off x="1527274" y="3805549"/>
            <a:ext cx="9950422" cy="5322073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RESTful HTTP API for full programmatic access to your database"/>
          <p:cNvSpPr txBox="1"/>
          <p:nvPr/>
        </p:nvSpPr>
        <p:spPr>
          <a:xfrm>
            <a:off x="545307" y="1962434"/>
            <a:ext cx="11914188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RESTful HTTP API for full programmatic access to your database</a:t>
            </a:r>
          </a:p>
        </p:txBody>
      </p:sp>
      <p:sp>
        <p:nvSpPr>
          <p:cNvPr id="331" name="Simple, Powerful API"/>
          <p:cNvSpPr txBox="1"/>
          <p:nvPr/>
        </p:nvSpPr>
        <p:spPr>
          <a:xfrm>
            <a:off x="2945185" y="869261"/>
            <a:ext cx="7114431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Simple, Powerful API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No matter how complex your business logic is,…"/>
          <p:cNvSpPr txBox="1"/>
          <p:nvPr/>
        </p:nvSpPr>
        <p:spPr>
          <a:xfrm>
            <a:off x="834726" y="1734113"/>
            <a:ext cx="11335346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No matter how complex your business logic is,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lvl="1"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it can be done with our server-side Javascript workflow engine</a:t>
            </a:r>
          </a:p>
        </p:txBody>
      </p:sp>
      <p:sp>
        <p:nvSpPr>
          <p:cNvPr id="334" name="Customized Scripting"/>
          <p:cNvSpPr txBox="1"/>
          <p:nvPr/>
        </p:nvSpPr>
        <p:spPr>
          <a:xfrm>
            <a:off x="2835703" y="666302"/>
            <a:ext cx="7333394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Customized Scripting</a:t>
            </a:r>
          </a:p>
        </p:txBody>
      </p:sp>
      <p:pic>
        <p:nvPicPr>
          <p:cNvPr id="33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1250" t="10664" r="1250" b="15873"/>
          <a:stretch>
            <a:fillRect/>
          </a:stretch>
        </p:blipFill>
        <p:spPr>
          <a:xfrm>
            <a:off x="1320419" y="3731594"/>
            <a:ext cx="10364128" cy="5451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Easy to deploy, cross-platform Java solution"/>
          <p:cNvSpPr txBox="1"/>
          <p:nvPr/>
        </p:nvSpPr>
        <p:spPr>
          <a:xfrm>
            <a:off x="2464990" y="1962434"/>
            <a:ext cx="8074819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Easy to deploy, cross-platform Java solution</a:t>
            </a:r>
          </a:p>
        </p:txBody>
      </p:sp>
      <p:sp>
        <p:nvSpPr>
          <p:cNvPr id="338" name="Technology Stack"/>
          <p:cNvSpPr txBox="1"/>
          <p:nvPr/>
        </p:nvSpPr>
        <p:spPr>
          <a:xfrm>
            <a:off x="3462579" y="869261"/>
            <a:ext cx="6079642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Technology Stack</a:t>
            </a:r>
          </a:p>
        </p:txBody>
      </p:sp>
      <p:sp>
        <p:nvSpPr>
          <p:cNvPr id="339" name="Java-based…"/>
          <p:cNvSpPr txBox="1"/>
          <p:nvPr/>
        </p:nvSpPr>
        <p:spPr>
          <a:xfrm>
            <a:off x="694728" y="4018937"/>
            <a:ext cx="12021744" cy="4864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Java-based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Deploy on Linux and Windows servers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Embedded application server (Jetty), embedded DB (Berkeley DB)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Super easy to install and deploy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NoSQL DB for high performance on flexible data structure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Server-side Javascript scripting engine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A language familiar to all web developers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Pure Javascript AJAX interface, no Flash/Applet/Silverlight, runs on any Web browser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Robust RESTful API to query / post data to Ragic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線條"/>
          <p:cNvSpPr/>
          <p:nvPr/>
        </p:nvSpPr>
        <p:spPr>
          <a:xfrm>
            <a:off x="1287845" y="1404881"/>
            <a:ext cx="10429109" cy="2"/>
          </a:xfrm>
          <a:prstGeom prst="line">
            <a:avLst/>
          </a:prstGeom>
          <a:ln w="25400">
            <a:solidFill>
              <a:srgbClr val="E2777C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2" name="矩形"/>
          <p:cNvSpPr/>
          <p:nvPr/>
        </p:nvSpPr>
        <p:spPr>
          <a:xfrm>
            <a:off x="3703060" y="873573"/>
            <a:ext cx="5598680" cy="1062616"/>
          </a:xfrm>
          <a:prstGeom prst="rect">
            <a:avLst/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43" name="TextBox 1"/>
          <p:cNvSpPr txBox="1"/>
          <p:nvPr/>
        </p:nvSpPr>
        <p:spPr>
          <a:xfrm>
            <a:off x="3872065" y="837948"/>
            <a:ext cx="5260669" cy="733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Happy Customers</a:t>
            </a:r>
          </a:p>
        </p:txBody>
      </p:sp>
      <p:pic>
        <p:nvPicPr>
          <p:cNvPr id="34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906" y="2721063"/>
            <a:ext cx="10502989" cy="6081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13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0188" y="4223413"/>
            <a:ext cx="10217378" cy="517921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reating spreadsheet"/>
          <p:cNvSpPr txBox="1"/>
          <p:nvPr/>
        </p:nvSpPr>
        <p:spPr>
          <a:xfrm>
            <a:off x="3203975" y="5929505"/>
            <a:ext cx="2817555" cy="9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Creating spreadsheet</a:t>
            </a:r>
          </a:p>
        </p:txBody>
      </p:sp>
      <p:sp>
        <p:nvSpPr>
          <p:cNvPr id="132" name="Merging versions"/>
          <p:cNvSpPr txBox="1"/>
          <p:nvPr/>
        </p:nvSpPr>
        <p:spPr>
          <a:xfrm>
            <a:off x="6928836" y="5929505"/>
            <a:ext cx="2273726" cy="9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Merging versions</a:t>
            </a:r>
          </a:p>
        </p:txBody>
      </p:sp>
      <p:sp>
        <p:nvSpPr>
          <p:cNvPr id="133" name="Locating errors"/>
          <p:cNvSpPr txBox="1"/>
          <p:nvPr/>
        </p:nvSpPr>
        <p:spPr>
          <a:xfrm>
            <a:off x="7060702" y="8480853"/>
            <a:ext cx="2009994" cy="9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Locating errors</a:t>
            </a:r>
          </a:p>
        </p:txBody>
      </p:sp>
      <p:sp>
        <p:nvSpPr>
          <p:cNvPr id="134" name="Filling to management"/>
          <p:cNvSpPr txBox="1"/>
          <p:nvPr/>
        </p:nvSpPr>
        <p:spPr>
          <a:xfrm>
            <a:off x="3165316" y="8480853"/>
            <a:ext cx="2894875" cy="9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Filling to management</a:t>
            </a:r>
          </a:p>
        </p:txBody>
      </p:sp>
      <p:sp>
        <p:nvSpPr>
          <p:cNvPr id="135" name="People can spend as much as  90% of their time…"/>
          <p:cNvSpPr txBox="1"/>
          <p:nvPr/>
        </p:nvSpPr>
        <p:spPr>
          <a:xfrm>
            <a:off x="1886579" y="1949195"/>
            <a:ext cx="914459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People can spend as much as  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90% </a:t>
            </a:r>
            <a:r>
              <a:t>of their time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working with spreadsheets</a:t>
            </a:r>
          </a:p>
        </p:txBody>
      </p:sp>
      <p:sp>
        <p:nvSpPr>
          <p:cNvPr id="136" name="Time Sink"/>
          <p:cNvSpPr txBox="1"/>
          <p:nvPr/>
        </p:nvSpPr>
        <p:spPr>
          <a:xfrm>
            <a:off x="4589062" y="826091"/>
            <a:ext cx="373963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Time Sink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9" name="88% of all spreadsheets contain errors that are not auditable"/>
          <p:cNvSpPr txBox="1"/>
          <p:nvPr/>
        </p:nvSpPr>
        <p:spPr>
          <a:xfrm>
            <a:off x="869687" y="2158986"/>
            <a:ext cx="1117838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88%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of all spreadsheets contain errors that are not auditable</a:t>
            </a:r>
          </a:p>
        </p:txBody>
      </p:sp>
      <p:sp>
        <p:nvSpPr>
          <p:cNvPr id="140" name="Errors"/>
          <p:cNvSpPr txBox="1"/>
          <p:nvPr/>
        </p:nvSpPr>
        <p:spPr>
          <a:xfrm>
            <a:off x="5238325" y="1092550"/>
            <a:ext cx="2441104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Errors</a:t>
            </a:r>
          </a:p>
        </p:txBody>
      </p:sp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233" y="4536359"/>
            <a:ext cx="10502335" cy="4111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44" name="Too many worksheets make it hard to visualize…"/>
          <p:cNvSpPr txBox="1"/>
          <p:nvPr/>
        </p:nvSpPr>
        <p:spPr>
          <a:xfrm>
            <a:off x="2124109" y="1968543"/>
            <a:ext cx="8669536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Too many worksheets make it hard to visualize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how data fits together</a:t>
            </a:r>
          </a:p>
        </p:txBody>
      </p:sp>
      <p:sp>
        <p:nvSpPr>
          <p:cNvPr id="145" name="No Big Picture"/>
          <p:cNvSpPr txBox="1"/>
          <p:nvPr/>
        </p:nvSpPr>
        <p:spPr>
          <a:xfrm>
            <a:off x="3756927" y="787991"/>
            <a:ext cx="540390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No Big Picture</a:t>
            </a:r>
          </a:p>
        </p:txBody>
      </p:sp>
      <p:pic>
        <p:nvPicPr>
          <p:cNvPr id="14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140" y="4065173"/>
            <a:ext cx="5573494" cy="4575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5167" y="4236463"/>
            <a:ext cx="5573494" cy="4575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5778" y="4626985"/>
            <a:ext cx="5573495" cy="4575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1" name="As your data grows, there is no way to control its access"/>
          <p:cNvSpPr txBox="1"/>
          <p:nvPr/>
        </p:nvSpPr>
        <p:spPr>
          <a:xfrm>
            <a:off x="1322222" y="2216434"/>
            <a:ext cx="10273309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As your data grows, there is no way to control its access</a:t>
            </a:r>
          </a:p>
        </p:txBody>
      </p:sp>
      <p:sp>
        <p:nvSpPr>
          <p:cNvPr id="152" name="Growing Pains"/>
          <p:cNvSpPr txBox="1"/>
          <p:nvPr/>
        </p:nvSpPr>
        <p:spPr>
          <a:xfrm>
            <a:off x="3714511" y="1092550"/>
            <a:ext cx="548873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Growing Pains</a:t>
            </a:r>
          </a:p>
        </p:txBody>
      </p:sp>
      <p:pic>
        <p:nvPicPr>
          <p:cNvPr id="15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5086" y="4675185"/>
            <a:ext cx="9034628" cy="4060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1101" y="6833593"/>
            <a:ext cx="2928045" cy="2928474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說明框"/>
          <p:cNvSpPr/>
          <p:nvPr/>
        </p:nvSpPr>
        <p:spPr>
          <a:xfrm>
            <a:off x="1624011" y="1922223"/>
            <a:ext cx="9756777" cy="4434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3" y="0"/>
                </a:moveTo>
                <a:cubicBezTo>
                  <a:pt x="131" y="0"/>
                  <a:pt x="0" y="289"/>
                  <a:pt x="0" y="646"/>
                </a:cubicBezTo>
                <a:lnTo>
                  <a:pt x="0" y="15781"/>
                </a:lnTo>
                <a:cubicBezTo>
                  <a:pt x="0" y="16138"/>
                  <a:pt x="131" y="16427"/>
                  <a:pt x="293" y="16427"/>
                </a:cubicBezTo>
                <a:lnTo>
                  <a:pt x="17053" y="16427"/>
                </a:lnTo>
                <a:lnTo>
                  <a:pt x="17702" y="21600"/>
                </a:lnTo>
                <a:lnTo>
                  <a:pt x="18353" y="16427"/>
                </a:lnTo>
                <a:lnTo>
                  <a:pt x="21307" y="16427"/>
                </a:lnTo>
                <a:cubicBezTo>
                  <a:pt x="21469" y="16427"/>
                  <a:pt x="21600" y="16138"/>
                  <a:pt x="21600" y="15781"/>
                </a:cubicBezTo>
                <a:lnTo>
                  <a:pt x="21600" y="646"/>
                </a:lnTo>
                <a:cubicBezTo>
                  <a:pt x="21600" y="289"/>
                  <a:pt x="21469" y="0"/>
                  <a:pt x="21307" y="0"/>
                </a:cubicBezTo>
                <a:lnTo>
                  <a:pt x="293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7" name="But building a database system…"/>
          <p:cNvSpPr txBox="1"/>
          <p:nvPr/>
        </p:nvSpPr>
        <p:spPr>
          <a:xfrm>
            <a:off x="2931762" y="2827173"/>
            <a:ext cx="7141275" cy="156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39687" algn="l" defTabSz="914400">
              <a:lnSpc>
                <a:spcPct val="180000"/>
              </a:lnSpc>
              <a:defRPr sz="36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But building a database system </a:t>
            </a:r>
          </a:p>
          <a:p>
            <a:pPr indent="39687" algn="l" defTabSz="914400">
              <a:lnSpc>
                <a:spcPct val="180000"/>
              </a:lnSpc>
              <a:defRPr sz="36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is even more                         …</a:t>
            </a:r>
          </a:p>
        </p:txBody>
      </p:sp>
      <p:sp>
        <p:nvSpPr>
          <p:cNvPr id="158" name="矩形"/>
          <p:cNvSpPr/>
          <p:nvPr/>
        </p:nvSpPr>
        <p:spPr>
          <a:xfrm>
            <a:off x="5943586" y="3814455"/>
            <a:ext cx="2928045" cy="846834"/>
          </a:xfrm>
          <a:prstGeom prst="rect">
            <a:avLst/>
          </a:prstGeom>
          <a:solidFill>
            <a:srgbClr val="3939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9" name="frustrating"/>
          <p:cNvSpPr txBox="1"/>
          <p:nvPr/>
        </p:nvSpPr>
        <p:spPr>
          <a:xfrm>
            <a:off x="6155661" y="3837910"/>
            <a:ext cx="2503895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frustrating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2" name="Over  90%  of enterprise IT projects are delivered late"/>
          <p:cNvSpPr txBox="1"/>
          <p:nvPr/>
        </p:nvSpPr>
        <p:spPr>
          <a:xfrm>
            <a:off x="1495360" y="2158986"/>
            <a:ext cx="992703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Over  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90%</a:t>
            </a:r>
            <a:r>
              <a:t>  of enterprise IT projects are delivered late</a:t>
            </a:r>
          </a:p>
        </p:txBody>
      </p:sp>
      <p:sp>
        <p:nvSpPr>
          <p:cNvPr id="163" name="Delays"/>
          <p:cNvSpPr txBox="1"/>
          <p:nvPr/>
        </p:nvSpPr>
        <p:spPr>
          <a:xfrm>
            <a:off x="5153306" y="1092550"/>
            <a:ext cx="2611141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Delays</a:t>
            </a:r>
          </a:p>
        </p:txBody>
      </p:sp>
      <p:pic>
        <p:nvPicPr>
          <p:cNvPr id="164" name="影像" descr="影像"/>
          <p:cNvPicPr>
            <a:picLocks noChangeAspect="1"/>
          </p:cNvPicPr>
          <p:nvPr/>
        </p:nvPicPr>
        <p:blipFill>
          <a:blip r:embed="rId2">
            <a:alphaModFix amt="86982"/>
            <a:extLst/>
          </a:blip>
          <a:stretch>
            <a:fillRect/>
          </a:stretch>
        </p:blipFill>
        <p:spPr>
          <a:xfrm>
            <a:off x="4441321" y="7086721"/>
            <a:ext cx="1981952" cy="1773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影像" descr="影像"/>
          <p:cNvPicPr>
            <a:picLocks noChangeAspect="1"/>
          </p:cNvPicPr>
          <p:nvPr/>
        </p:nvPicPr>
        <p:blipFill>
          <a:blip r:embed="rId3">
            <a:alphaModFix amt="78962"/>
            <a:extLst/>
          </a:blip>
          <a:stretch>
            <a:fillRect/>
          </a:stretch>
        </p:blipFill>
        <p:spPr>
          <a:xfrm>
            <a:off x="4441321" y="4157221"/>
            <a:ext cx="1981952" cy="1888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影像" descr="影像"/>
          <p:cNvPicPr>
            <a:picLocks noChangeAspect="1"/>
          </p:cNvPicPr>
          <p:nvPr/>
        </p:nvPicPr>
        <p:blipFill>
          <a:blip r:embed="rId4">
            <a:alphaModFix amt="86508"/>
            <a:extLst/>
          </a:blip>
          <a:stretch>
            <a:fillRect/>
          </a:stretch>
        </p:blipFill>
        <p:spPr>
          <a:xfrm>
            <a:off x="1430798" y="5243898"/>
            <a:ext cx="2709853" cy="253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影像" descr="影像"/>
          <p:cNvPicPr>
            <a:picLocks noChangeAspect="1"/>
          </p:cNvPicPr>
          <p:nvPr/>
        </p:nvPicPr>
        <p:blipFill>
          <a:blip r:embed="rId5">
            <a:alphaModFix amt="89824"/>
            <a:extLst/>
          </a:blip>
          <a:stretch>
            <a:fillRect/>
          </a:stretch>
        </p:blipFill>
        <p:spPr>
          <a:xfrm>
            <a:off x="7956015" y="4892676"/>
            <a:ext cx="3840614" cy="323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